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0" r:id="rId4"/>
    <p:sldId id="276" r:id="rId5"/>
    <p:sldId id="277" r:id="rId6"/>
    <p:sldId id="278" r:id="rId7"/>
    <p:sldId id="267" r:id="rId8"/>
    <p:sldId id="271" r:id="rId9"/>
    <p:sldId id="273" r:id="rId10"/>
    <p:sldId id="274" r:id="rId11"/>
    <p:sldId id="275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3" r:id="rId21"/>
    <p:sldId id="264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660"/>
  </p:normalViewPr>
  <p:slideViewPr>
    <p:cSldViewPr snapToGrid="0" snapToObjects="1">
      <p:cViewPr>
        <p:scale>
          <a:sx n="135" d="100"/>
          <a:sy n="135" d="100"/>
        </p:scale>
        <p:origin x="-2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4704A-857C-3D4B-B2E6-9FE9833D7A9D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E2077-66BB-034F-A71D-0EE76FE2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9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A66BB-8826-D34A-A45B-5399794EC7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9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A66BB-8826-D34A-A45B-5399794EC7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A66BB-8826-D34A-A45B-5399794EC7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3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A66BB-8826-D34A-A45B-5399794EC7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8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3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1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0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0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B911-84EE-1949-9458-7EB58A3C500F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5CB0A-1FD9-CF4D-9BFF-85DB1E91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6592"/>
            <a:ext cx="7772400" cy="2613007"/>
          </a:xfrm>
        </p:spPr>
        <p:txBody>
          <a:bodyPr>
            <a:normAutofit/>
          </a:bodyPr>
          <a:lstStyle/>
          <a:p>
            <a:r>
              <a:rPr lang="en-US" b="1" dirty="0" smtClean="0"/>
              <a:t>Gene-by-gene </a:t>
            </a:r>
            <a:br>
              <a:rPr lang="en-US" b="1" dirty="0" smtClean="0"/>
            </a:br>
            <a:r>
              <a:rPr lang="en-US" b="1" dirty="0" smtClean="0"/>
              <a:t>diversity exploration </a:t>
            </a:r>
            <a:br>
              <a:rPr lang="en-US" b="1" dirty="0" smtClean="0"/>
            </a:br>
            <a:r>
              <a:rPr lang="en-US" b="1" dirty="0" smtClean="0"/>
              <a:t>in large genome data sets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0018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Sofia Hauck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D Phil (PhD) student </a:t>
            </a:r>
          </a:p>
        </p:txBody>
      </p:sp>
      <p:pic>
        <p:nvPicPr>
          <p:cNvPr id="4" name="Picture 3" descr="Oxford_Univers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72" y="5062079"/>
            <a:ext cx="1401367" cy="1401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06" y="5061557"/>
            <a:ext cx="2207699" cy="1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3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Closing thoughts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1" cy="4950589"/>
          </a:xfrm>
        </p:spPr>
        <p:txBody>
          <a:bodyPr>
            <a:normAutofit/>
          </a:bodyPr>
          <a:lstStyle/>
          <a:p>
            <a:r>
              <a:rPr lang="en-US" dirty="0" smtClean="0"/>
              <a:t>If you already have allele-based data analysis,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explore it from the perspective of the genes</a:t>
            </a:r>
          </a:p>
          <a:p>
            <a:pPr lvl="1"/>
            <a:r>
              <a:rPr lang="en-US" dirty="0" smtClean="0"/>
              <a:t>Get a grasp on the diversity and selection forces across your loci; plus </a:t>
            </a:r>
            <a:r>
              <a:rPr lang="en-US" dirty="0" err="1" smtClean="0"/>
              <a:t>paralogous</a:t>
            </a:r>
            <a:r>
              <a:rPr lang="en-US" dirty="0" smtClean="0"/>
              <a:t>, missing, etc.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Will be publishing soon, please try it out </a:t>
            </a:r>
            <a:br>
              <a:rPr lang="en-US" dirty="0" smtClean="0"/>
            </a:br>
            <a:r>
              <a:rPr lang="en-US" dirty="0" smtClean="0"/>
              <a:t>and send feedback so it can be improved!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4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Supervisor: Martin Maiden</a:t>
            </a:r>
          </a:p>
          <a:p>
            <a:pPr lvl="1"/>
            <a:r>
              <a:rPr lang="en-US" dirty="0" smtClean="0"/>
              <a:t>James Bray</a:t>
            </a:r>
          </a:p>
          <a:p>
            <a:pPr lvl="1"/>
            <a:r>
              <a:rPr lang="en-US" dirty="0" smtClean="0"/>
              <a:t>Keith </a:t>
            </a:r>
            <a:r>
              <a:rPr lang="en-US" dirty="0" err="1" smtClean="0"/>
              <a:t>Jolley</a:t>
            </a:r>
            <a:endParaRPr lang="en-US" dirty="0" smtClean="0"/>
          </a:p>
          <a:p>
            <a:r>
              <a:rPr lang="en-US" dirty="0" smtClean="0"/>
              <a:t>Funding</a:t>
            </a:r>
          </a:p>
          <a:p>
            <a:pPr lvl="3"/>
            <a:endParaRPr lang="en-US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lvl="1" indent="0" algn="ctr">
              <a:buNone/>
            </a:pPr>
            <a:r>
              <a:rPr lang="en-US" b="1" i="1" u="sng" dirty="0">
                <a:solidFill>
                  <a:srgbClr val="3366FF"/>
                </a:solidFill>
              </a:rPr>
              <a:t>http://</a:t>
            </a:r>
            <a:r>
              <a:rPr lang="en-US" b="1" i="1" u="sng" dirty="0" err="1">
                <a:solidFill>
                  <a:srgbClr val="3366FF"/>
                </a:solidFill>
              </a:rPr>
              <a:t>maidenlab.zoo.ox.ac.uk</a:t>
            </a:r>
            <a:r>
              <a:rPr lang="en-US" b="1" i="1" u="sng" dirty="0" smtClean="0">
                <a:solidFill>
                  <a:srgbClr val="3366FF"/>
                </a:solidFill>
              </a:rPr>
              <a:t>/</a:t>
            </a:r>
            <a:endParaRPr lang="en-US" b="1" i="1" u="sng" dirty="0">
              <a:solidFill>
                <a:srgbClr val="3366FF"/>
              </a:solidFill>
            </a:endParaRPr>
          </a:p>
        </p:txBody>
      </p:sp>
      <p:pic>
        <p:nvPicPr>
          <p:cNvPr id="6" name="Picture 5" descr="group-phot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27" y="2305579"/>
            <a:ext cx="4400140" cy="3316763"/>
          </a:xfrm>
          <a:prstGeom prst="rect">
            <a:avLst/>
          </a:prstGeom>
        </p:spPr>
      </p:pic>
      <p:pic>
        <p:nvPicPr>
          <p:cNvPr id="8" name="Picture 7" descr="cnpq-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4" y="3873737"/>
            <a:ext cx="2369495" cy="752323"/>
          </a:xfrm>
          <a:prstGeom prst="rect">
            <a:avLst/>
          </a:prstGeom>
        </p:spPr>
      </p:pic>
      <p:pic>
        <p:nvPicPr>
          <p:cNvPr id="9" name="Picture 8" descr="PathoNGenTr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4" y="4742462"/>
            <a:ext cx="2556561" cy="7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10 at 8.0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3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3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3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3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4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4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10 at 8.05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1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b="1" dirty="0"/>
              <a:t>N</a:t>
            </a:r>
            <a:r>
              <a:rPr lang="en-US" b="1" dirty="0" smtClean="0"/>
              <a:t>GS</a:t>
            </a:r>
            <a:r>
              <a:rPr lang="en-US" dirty="0" smtClean="0"/>
              <a:t>: what is it good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34824" cy="4838174"/>
          </a:xfrm>
        </p:spPr>
        <p:txBody>
          <a:bodyPr>
            <a:normAutofit/>
          </a:bodyPr>
          <a:lstStyle/>
          <a:p>
            <a:r>
              <a:rPr lang="en-US" dirty="0" smtClean="0"/>
              <a:t>High-throughput WGS is already here</a:t>
            </a:r>
          </a:p>
          <a:p>
            <a:pPr lvl="1"/>
            <a:r>
              <a:rPr lang="en-US" dirty="0" smtClean="0"/>
              <a:t>Proven use in surveillance</a:t>
            </a:r>
          </a:p>
          <a:p>
            <a:pPr lvl="1"/>
            <a:r>
              <a:rPr lang="en-US" dirty="0" smtClean="0"/>
              <a:t>Extending the benefit of existing data</a:t>
            </a:r>
          </a:p>
          <a:p>
            <a:endParaRPr lang="en-US" dirty="0" smtClean="0"/>
          </a:p>
          <a:p>
            <a:r>
              <a:rPr lang="en-US" dirty="0" smtClean="0"/>
              <a:t>Focus </a:t>
            </a:r>
            <a:r>
              <a:rPr lang="en-US" b="1" dirty="0" smtClean="0"/>
              <a:t>on genes</a:t>
            </a:r>
            <a:r>
              <a:rPr lang="en-US" dirty="0" smtClean="0"/>
              <a:t>, not isolates</a:t>
            </a:r>
          </a:p>
          <a:p>
            <a:pPr lvl="1"/>
            <a:r>
              <a:rPr lang="en-US" dirty="0" smtClean="0"/>
              <a:t>DNA mutates randomly</a:t>
            </a:r>
          </a:p>
          <a:p>
            <a:pPr lvl="1"/>
            <a:r>
              <a:rPr lang="en-US" dirty="0" smtClean="0"/>
              <a:t>So parts of the genomes with too much or too little diversity are being kept that way by evolution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 smtClean="0"/>
              <a:t>“big data”, signals stand out from the noise</a:t>
            </a:r>
          </a:p>
        </p:txBody>
      </p:sp>
    </p:spTree>
    <p:extLst>
      <p:ext uri="{BB962C8B-B14F-4D97-AF65-F5344CB8AC3E}">
        <p14:creationId xmlns:p14="http://schemas.microsoft.com/office/powerpoint/2010/main" val="1185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4940299" y="1653808"/>
            <a:ext cx="3746501" cy="1978392"/>
          </a:xfrm>
          <a:prstGeom prst="roundRect">
            <a:avLst>
              <a:gd name="adj" fmla="val 1014"/>
            </a:avLst>
          </a:prstGeom>
          <a:solidFill>
            <a:schemeClr val="bg2">
              <a:alpha val="20000"/>
            </a:schemeClr>
          </a:solidFill>
          <a:ln w="38100" cmpd="dbl">
            <a:solidFill>
              <a:schemeClr val="accent2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57200" y="1653808"/>
            <a:ext cx="3910356" cy="1978392"/>
          </a:xfrm>
          <a:prstGeom prst="roundRect">
            <a:avLst>
              <a:gd name="adj" fmla="val 1014"/>
            </a:avLst>
          </a:prstGeom>
          <a:solidFill>
            <a:schemeClr val="bg2">
              <a:alpha val="20000"/>
            </a:schemeClr>
          </a:solidFill>
          <a:ln w="38100" cmpd="dbl">
            <a:solidFill>
              <a:schemeClr val="accent2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15950" y="1793508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Genomes database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24272" y="1783616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Loci database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8538" y="2194644"/>
            <a:ext cx="3842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 #141:</a:t>
            </a:r>
          </a:p>
          <a:p>
            <a:r>
              <a:rPr lang="en-US" sz="1600" dirty="0" smtClean="0"/>
              <a:t>(N/A, </a:t>
            </a:r>
            <a:r>
              <a:rPr lang="en-US" sz="1600" i="1" dirty="0" smtClean="0"/>
              <a:t>F11</a:t>
            </a:r>
            <a:r>
              <a:rPr lang="en-US" sz="1600" dirty="0" smtClean="0"/>
              <a:t>, South Africa, epidemic…) </a:t>
            </a:r>
          </a:p>
          <a:p>
            <a:r>
              <a:rPr lang="en-US" dirty="0" smtClean="0"/>
              <a:t>Isolate #142:</a:t>
            </a:r>
          </a:p>
          <a:p>
            <a:r>
              <a:rPr lang="en-US" sz="1600" dirty="0" smtClean="0"/>
              <a:t>(1934, </a:t>
            </a:r>
            <a:r>
              <a:rPr lang="en-US" sz="1600" i="1" dirty="0" smtClean="0"/>
              <a:t>H37Rv</a:t>
            </a:r>
            <a:r>
              <a:rPr lang="en-US" sz="1600" dirty="0" smtClean="0"/>
              <a:t>, China, lab strain…) 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124272" y="2194551"/>
            <a:ext cx="163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Locus #12:</a:t>
            </a:r>
          </a:p>
          <a:p>
            <a:r>
              <a:rPr lang="en-US" dirty="0" smtClean="0"/>
              <a:t>Locus #13:</a:t>
            </a:r>
          </a:p>
          <a:p>
            <a:r>
              <a:rPr lang="en-US" dirty="0" smtClean="0"/>
              <a:t>Locus #14:</a:t>
            </a:r>
          </a:p>
          <a:p>
            <a:r>
              <a:rPr lang="en-US" dirty="0" smtClean="0"/>
              <a:t>Locus #15: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36612" y="2303768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6542110" y="2824468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6542110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266951" y="2376816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7058540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292262" y="2824468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6542110" y="3116568"/>
            <a:ext cx="86071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555227" y="3116568"/>
            <a:ext cx="86071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7602139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66951" y="2303768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266951" y="2456741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66951" y="2926551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6951" y="2853503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66951" y="3006476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E29F1D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BIGS DB </a:t>
            </a:r>
            <a:r>
              <a:rPr lang="en-US" dirty="0" smtClean="0"/>
              <a:t>two-database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7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4940299" y="1653808"/>
            <a:ext cx="3746501" cy="1978392"/>
          </a:xfrm>
          <a:prstGeom prst="roundRect">
            <a:avLst>
              <a:gd name="adj" fmla="val 1014"/>
            </a:avLst>
          </a:prstGeom>
          <a:solidFill>
            <a:schemeClr val="bg2">
              <a:alpha val="20000"/>
            </a:schemeClr>
          </a:solidFill>
          <a:ln w="38100" cmpd="dbl">
            <a:solidFill>
              <a:schemeClr val="accent2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57200" y="1653808"/>
            <a:ext cx="3910356" cy="1978392"/>
          </a:xfrm>
          <a:prstGeom prst="roundRect">
            <a:avLst>
              <a:gd name="adj" fmla="val 1014"/>
            </a:avLst>
          </a:prstGeom>
          <a:solidFill>
            <a:schemeClr val="bg2">
              <a:alpha val="20000"/>
            </a:schemeClr>
          </a:solidFill>
          <a:ln w="38100" cmpd="dbl">
            <a:solidFill>
              <a:schemeClr val="accent2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64884" y="5310292"/>
            <a:ext cx="37973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046034" y="5615092"/>
            <a:ext cx="47371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50684" y="5907192"/>
            <a:ext cx="26035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750634" y="5231727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123265" y="5231727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21979" y="5529344"/>
            <a:ext cx="2147475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303084" y="5837084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373381" y="5529344"/>
            <a:ext cx="344287" cy="1714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3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5950" y="1793508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Genomes database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24272" y="1783616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Loci database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8538" y="2194644"/>
            <a:ext cx="3842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 #141:</a:t>
            </a:r>
          </a:p>
          <a:p>
            <a:r>
              <a:rPr lang="en-US" sz="1600" dirty="0" smtClean="0"/>
              <a:t>(N/A, </a:t>
            </a:r>
            <a:r>
              <a:rPr lang="en-US" sz="1600" i="1" dirty="0" smtClean="0"/>
              <a:t>F11</a:t>
            </a:r>
            <a:r>
              <a:rPr lang="en-US" sz="1600" dirty="0" smtClean="0"/>
              <a:t>, South Africa, epidemic…) </a:t>
            </a:r>
          </a:p>
          <a:p>
            <a:r>
              <a:rPr lang="en-US" dirty="0" smtClean="0"/>
              <a:t>Isolate #142:</a:t>
            </a:r>
          </a:p>
          <a:p>
            <a:r>
              <a:rPr lang="en-US" sz="1600" dirty="0" smtClean="0"/>
              <a:t>(1934, </a:t>
            </a:r>
            <a:r>
              <a:rPr lang="en-US" sz="1600" i="1" dirty="0" smtClean="0"/>
              <a:t>H37Rv</a:t>
            </a:r>
            <a:r>
              <a:rPr lang="en-US" sz="1600" dirty="0" smtClean="0"/>
              <a:t>, China, lab strain…) 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124272" y="2194551"/>
            <a:ext cx="163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Locus #12:</a:t>
            </a:r>
          </a:p>
          <a:p>
            <a:r>
              <a:rPr lang="en-US" dirty="0" smtClean="0"/>
              <a:t>Locus #13:</a:t>
            </a:r>
          </a:p>
          <a:p>
            <a:r>
              <a:rPr lang="en-US" dirty="0" smtClean="0"/>
              <a:t>Locus #14:</a:t>
            </a:r>
          </a:p>
          <a:p>
            <a:r>
              <a:rPr lang="en-US" dirty="0" smtClean="0"/>
              <a:t>Locus #15: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36612" y="2303768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6542110" y="2824468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6542110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266951" y="2376816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7058540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292262" y="2824468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6542110" y="3116568"/>
            <a:ext cx="86071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555227" y="3116568"/>
            <a:ext cx="86071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7602139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2681694" y="5837084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77392" y="3961030"/>
            <a:ext cx="697939" cy="720000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059154" y="3961030"/>
            <a:ext cx="697939" cy="720000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266951" y="2303768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266951" y="2456741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66951" y="2926551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6951" y="2853503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66951" y="3006476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408056" y="4390571"/>
            <a:ext cx="2059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CC5439"/>
                </a:solidFill>
              </a:rPr>
              <a:t>scanning &amp; tagging</a:t>
            </a:r>
            <a:endParaRPr lang="en-US" sz="1600" i="1" dirty="0">
              <a:solidFill>
                <a:srgbClr val="CC5439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25526" y="5141015"/>
            <a:ext cx="2059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CC5439"/>
                </a:solidFill>
              </a:rPr>
              <a:t>partial match</a:t>
            </a:r>
            <a:endParaRPr lang="en-US" sz="1600" i="1" dirty="0">
              <a:solidFill>
                <a:srgbClr val="CC5439"/>
              </a:solidFill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BIGS DB </a:t>
            </a:r>
            <a:r>
              <a:rPr lang="en-US" dirty="0" smtClean="0"/>
              <a:t>two-database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3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4940299" y="1653808"/>
            <a:ext cx="3746501" cy="1978392"/>
          </a:xfrm>
          <a:prstGeom prst="roundRect">
            <a:avLst>
              <a:gd name="adj" fmla="val 1014"/>
            </a:avLst>
          </a:prstGeom>
          <a:solidFill>
            <a:schemeClr val="bg2">
              <a:alpha val="20000"/>
            </a:schemeClr>
          </a:solidFill>
          <a:ln w="38100" cmpd="dbl">
            <a:solidFill>
              <a:schemeClr val="accent2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57200" y="1653808"/>
            <a:ext cx="3910356" cy="1978392"/>
          </a:xfrm>
          <a:prstGeom prst="roundRect">
            <a:avLst>
              <a:gd name="adj" fmla="val 1014"/>
            </a:avLst>
          </a:prstGeom>
          <a:solidFill>
            <a:schemeClr val="bg2">
              <a:alpha val="20000"/>
            </a:schemeClr>
          </a:solidFill>
          <a:ln w="38100" cmpd="dbl">
            <a:solidFill>
              <a:schemeClr val="accent2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64884" y="5310292"/>
            <a:ext cx="37973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046034" y="5615092"/>
            <a:ext cx="47371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50684" y="5907192"/>
            <a:ext cx="26035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750634" y="5231727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123265" y="5231727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21979" y="5529344"/>
            <a:ext cx="2147475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303084" y="5837084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373381" y="5529344"/>
            <a:ext cx="344287" cy="1714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3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5950" y="1793508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Genomes database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24272" y="1783616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Loci database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8538" y="2194644"/>
            <a:ext cx="3842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 #141:</a:t>
            </a:r>
          </a:p>
          <a:p>
            <a:r>
              <a:rPr lang="en-US" sz="1600" dirty="0" smtClean="0"/>
              <a:t>(N/A, </a:t>
            </a:r>
            <a:r>
              <a:rPr lang="en-US" sz="1600" i="1" dirty="0" smtClean="0"/>
              <a:t>F11</a:t>
            </a:r>
            <a:r>
              <a:rPr lang="en-US" sz="1600" dirty="0" smtClean="0"/>
              <a:t>, South Africa, epidemic…) </a:t>
            </a:r>
          </a:p>
          <a:p>
            <a:r>
              <a:rPr lang="en-US" dirty="0" smtClean="0"/>
              <a:t>Isolate #142:</a:t>
            </a:r>
          </a:p>
          <a:p>
            <a:r>
              <a:rPr lang="en-US" sz="1600" dirty="0" smtClean="0"/>
              <a:t>(1934, </a:t>
            </a:r>
            <a:r>
              <a:rPr lang="en-US" sz="1600" i="1" dirty="0" smtClean="0"/>
              <a:t>H37Rv</a:t>
            </a:r>
            <a:r>
              <a:rPr lang="en-US" sz="1600" dirty="0" smtClean="0"/>
              <a:t>, China, lab strain…) 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5124272" y="2194551"/>
            <a:ext cx="163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Locus #12:</a:t>
            </a:r>
          </a:p>
          <a:p>
            <a:r>
              <a:rPr lang="en-US" dirty="0" smtClean="0"/>
              <a:t>Locus #13:</a:t>
            </a:r>
          </a:p>
          <a:p>
            <a:r>
              <a:rPr lang="en-US" dirty="0" smtClean="0"/>
              <a:t>Locus #14:</a:t>
            </a:r>
          </a:p>
          <a:p>
            <a:r>
              <a:rPr lang="en-US" dirty="0" smtClean="0"/>
              <a:t>Locus #15: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36612" y="2303768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6542110" y="2824468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6542110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266951" y="2376816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7058540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292262" y="2824468"/>
            <a:ext cx="597752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6542110" y="3116568"/>
            <a:ext cx="86071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555227" y="3116568"/>
            <a:ext cx="86071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7602139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8113735" y="2570468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927886" y="2476767"/>
            <a:ext cx="708114" cy="375932"/>
          </a:xfrm>
          <a:prstGeom prst="ellipse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681694" y="5837084"/>
            <a:ext cx="1104900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66951" y="2303768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266951" y="2456741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66951" y="2926551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6951" y="2853503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66951" y="3006476"/>
            <a:ext cx="1631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373381" y="5529344"/>
            <a:ext cx="344287" cy="17149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7602139" y="3006476"/>
            <a:ext cx="666979" cy="2396746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E29F1D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BIGS DB </a:t>
            </a:r>
            <a:r>
              <a:rPr lang="en-US" smtClean="0"/>
              <a:t>two-database system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727392" y="4404474"/>
            <a:ext cx="2059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6"/>
                </a:solidFill>
              </a:rPr>
              <a:t>new allele is defined</a:t>
            </a:r>
            <a:endParaRPr lang="en-US" sz="16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2397E2"/>
          </a:solidFill>
        </p:spPr>
        <p:txBody>
          <a:bodyPr>
            <a:normAutofit/>
          </a:bodyPr>
          <a:lstStyle/>
          <a:p>
            <a:r>
              <a:rPr lang="en-US" b="1" dirty="0" smtClean="0"/>
              <a:t>Questions </a:t>
            </a:r>
            <a:r>
              <a:rPr lang="en-US" dirty="0" smtClean="0"/>
              <a:t>and </a:t>
            </a:r>
            <a:r>
              <a:rPr lang="en-US" b="1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336"/>
            <a:ext cx="8229600" cy="49403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use existing data to learn about the biology of pathogens?</a:t>
            </a:r>
          </a:p>
          <a:p>
            <a:endParaRPr lang="en-US" dirty="0" smtClean="0"/>
          </a:p>
          <a:p>
            <a:r>
              <a:rPr lang="en-US" dirty="0" smtClean="0"/>
              <a:t>Methods should be…</a:t>
            </a:r>
          </a:p>
          <a:p>
            <a:pPr lvl="1"/>
            <a:r>
              <a:rPr lang="en-US" dirty="0" smtClean="0"/>
              <a:t>Simple and open (ideally free)</a:t>
            </a:r>
          </a:p>
          <a:p>
            <a:pPr lvl="1"/>
            <a:r>
              <a:rPr lang="en-US" dirty="0" smtClean="0"/>
              <a:t>Make biological sense</a:t>
            </a:r>
          </a:p>
          <a:p>
            <a:pPr lvl="1"/>
            <a:r>
              <a:rPr lang="en-US" dirty="0" smtClean="0"/>
              <a:t>Few assumptions</a:t>
            </a:r>
          </a:p>
          <a:p>
            <a:pPr lvl="1"/>
            <a:r>
              <a:rPr lang="en-US" dirty="0" smtClean="0"/>
              <a:t>Robust to troublesome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0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/>
              <a:t>Starting point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Table of isolates and genes, with allele IDs</a:t>
            </a:r>
          </a:p>
          <a:p>
            <a:pPr lvl="1"/>
            <a:r>
              <a:rPr lang="en-US" dirty="0" smtClean="0"/>
              <a:t>Plus any categories for loci, if known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Access to the FASTA files, either… </a:t>
            </a:r>
          </a:p>
          <a:p>
            <a:pPr lvl="1"/>
            <a:r>
              <a:rPr lang="en-US" dirty="0" smtClean="0"/>
              <a:t>A folder with the files in your computer</a:t>
            </a:r>
          </a:p>
          <a:p>
            <a:pPr lvl="1"/>
            <a:r>
              <a:rPr lang="en-US" dirty="0" smtClean="0"/>
              <a:t>Or the name of an open </a:t>
            </a:r>
            <a:r>
              <a:rPr lang="en-US" dirty="0" err="1" smtClean="0"/>
              <a:t>BIGSdb</a:t>
            </a:r>
            <a:r>
              <a:rPr lang="en-US" dirty="0" smtClean="0"/>
              <a:t> </a:t>
            </a:r>
            <a:r>
              <a:rPr lang="en-US" dirty="0" smtClean="0"/>
              <a:t>database</a:t>
            </a:r>
          </a:p>
        </p:txBody>
      </p:sp>
      <p:pic>
        <p:nvPicPr>
          <p:cNvPr id="8" name="Picture 7" descr="Screen Shot 2016-06-08 at 11.29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842" b="46988"/>
          <a:stretch/>
        </p:blipFill>
        <p:spPr>
          <a:xfrm>
            <a:off x="457200" y="2751666"/>
            <a:ext cx="8244000" cy="20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3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8862"/>
          </a:xfrm>
        </p:spPr>
        <p:txBody>
          <a:bodyPr>
            <a:normAutofit/>
          </a:bodyPr>
          <a:lstStyle/>
          <a:p>
            <a:r>
              <a:rPr lang="en-US" dirty="0" smtClean="0"/>
              <a:t>Using Perl &amp; MAFFT</a:t>
            </a:r>
          </a:p>
          <a:p>
            <a:pPr lvl="1"/>
            <a:r>
              <a:rPr lang="en-US" dirty="0" smtClean="0"/>
              <a:t>Both free to install and use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Script with options</a:t>
            </a:r>
          </a:p>
          <a:p>
            <a:pPr lvl="1"/>
            <a:r>
              <a:rPr lang="en-US" dirty="0" smtClean="0"/>
              <a:t>Can consider all alleles or remove singletons </a:t>
            </a:r>
          </a:p>
          <a:p>
            <a:pPr lvl="1"/>
            <a:r>
              <a:rPr lang="en-US" dirty="0" smtClean="0"/>
              <a:t>Uses default MAFFT </a:t>
            </a:r>
            <a:r>
              <a:rPr lang="en-US" dirty="0" smtClean="0"/>
              <a:t>parameters or </a:t>
            </a:r>
            <a:r>
              <a:rPr lang="en-US" dirty="0" smtClean="0"/>
              <a:t>ones given</a:t>
            </a:r>
          </a:p>
          <a:p>
            <a:pPr lvl="1"/>
            <a:r>
              <a:rPr lang="en-US" dirty="0" smtClean="0"/>
              <a:t>Creates aligned </a:t>
            </a:r>
            <a:r>
              <a:rPr lang="en-US" dirty="0" err="1" smtClean="0"/>
              <a:t>ClustalW</a:t>
            </a:r>
            <a:r>
              <a:rPr lang="en-US" dirty="0" smtClean="0"/>
              <a:t> and translated FASTA</a:t>
            </a:r>
          </a:p>
          <a:p>
            <a:pPr lvl="1"/>
            <a:r>
              <a:rPr lang="en-US" dirty="0" smtClean="0"/>
              <a:t>Outputs a table with summary of results</a:t>
            </a:r>
          </a:p>
        </p:txBody>
      </p:sp>
      <p:pic>
        <p:nvPicPr>
          <p:cNvPr id="6" name="Picture 5" descr="Screen Shot 2015-10-20 at 13.01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4" y="2511087"/>
            <a:ext cx="2271036" cy="971792"/>
          </a:xfrm>
          <a:prstGeom prst="rect">
            <a:avLst/>
          </a:prstGeom>
        </p:spPr>
      </p:pic>
      <p:pic>
        <p:nvPicPr>
          <p:cNvPr id="5" name="Picture 4" descr="pe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4" y="1615192"/>
            <a:ext cx="2160969" cy="1093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/>
              <a:t>First phase: </a:t>
            </a:r>
            <a:r>
              <a:rPr lang="en-US" b="1" dirty="0" smtClean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3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8862"/>
          </a:xfrm>
        </p:spPr>
        <p:txBody>
          <a:bodyPr>
            <a:normAutofit/>
          </a:bodyPr>
          <a:lstStyle/>
          <a:p>
            <a:r>
              <a:rPr lang="en-US" dirty="0" smtClean="0"/>
              <a:t>R with packages ggplot2</a:t>
            </a:r>
            <a:r>
              <a:rPr lang="en-US" dirty="0"/>
              <a:t> </a:t>
            </a:r>
            <a:r>
              <a:rPr lang="en-US" dirty="0" smtClean="0"/>
              <a:t>and Shiny</a:t>
            </a:r>
          </a:p>
          <a:p>
            <a:pPr lvl="1"/>
            <a:r>
              <a:rPr lang="en-US" dirty="0" smtClean="0"/>
              <a:t>Again all free to install and </a:t>
            </a:r>
            <a:r>
              <a:rPr lang="en-US" dirty="0" smtClean="0"/>
              <a:t>use</a:t>
            </a:r>
            <a:endParaRPr lang="en-US" dirty="0"/>
          </a:p>
          <a:p>
            <a:pPr lvl="1"/>
            <a:r>
              <a:rPr lang="en-US" dirty="0" smtClean="0"/>
              <a:t>But there is no need to install!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Try the app at our website: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dirty="0"/>
              <a:t>https://apps-</a:t>
            </a:r>
            <a:r>
              <a:rPr lang="en-US" b="1" dirty="0" err="1"/>
              <a:t>maidenlab.zoo.ox.ac.uk</a:t>
            </a:r>
            <a:r>
              <a:rPr lang="en-US" b="1" dirty="0"/>
              <a:t>/</a:t>
            </a:r>
            <a:r>
              <a:rPr lang="en-US" b="1" dirty="0" err="1"/>
              <a:t>GbGDiv</a:t>
            </a:r>
            <a:r>
              <a:rPr lang="en-US" b="1" dirty="0"/>
              <a:t>/</a:t>
            </a:r>
            <a:endParaRPr lang="en-US" b="1" dirty="0" smtClean="0"/>
          </a:p>
        </p:txBody>
      </p:sp>
      <p:pic>
        <p:nvPicPr>
          <p:cNvPr id="8" name="Picture 7" descr="Screen Shot 2016-06-08 at 11.07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88" y="2961698"/>
            <a:ext cx="2096911" cy="878788"/>
          </a:xfrm>
          <a:prstGeom prst="rect">
            <a:avLst/>
          </a:prstGeom>
        </p:spPr>
      </p:pic>
      <p:pic>
        <p:nvPicPr>
          <p:cNvPr id="9" name="Picture 8" descr="Screen Shot 2016-06-08 at 11.07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0" y="3840486"/>
            <a:ext cx="1979319" cy="1014557"/>
          </a:xfrm>
          <a:prstGeom prst="rect">
            <a:avLst/>
          </a:prstGeom>
        </p:spPr>
      </p:pic>
      <p:pic>
        <p:nvPicPr>
          <p:cNvPr id="4" name="Picture 3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51" y="1929459"/>
            <a:ext cx="1151923" cy="1151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/>
              <a:t>Second phase: </a:t>
            </a:r>
            <a:r>
              <a:rPr lang="en-US" b="1" dirty="0" err="1" smtClean="0"/>
              <a:t>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5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 smtClean="0"/>
              <a:t>Measuring </a:t>
            </a:r>
            <a:r>
              <a:rPr lang="en-US" b="1" dirty="0" smtClean="0"/>
              <a:t>diversity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5096" y="1600203"/>
            <a:ext cx="5391022" cy="11070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 smtClean="0"/>
              <a:t>count </a:t>
            </a:r>
            <a:r>
              <a:rPr lang="en-US" sz="2400" i="1" dirty="0" smtClean="0"/>
              <a:t>of unique nucleotide sequences</a:t>
            </a:r>
            <a:r>
              <a:rPr lang="en-US" sz="2400" i="1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7303" y="2067876"/>
            <a:ext cx="452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average length of those sequences</a:t>
            </a:r>
            <a:endParaRPr lang="en-US" sz="2400" i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3252593"/>
            <a:ext cx="8229601" cy="2520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Calculated per locus</a:t>
            </a:r>
          </a:p>
          <a:p>
            <a:pPr lvl="1"/>
            <a:r>
              <a:rPr lang="en-US" sz="2400" dirty="0" smtClean="0"/>
              <a:t>Count of all unique alleles in nucleotide format</a:t>
            </a:r>
          </a:p>
          <a:p>
            <a:pPr lvl="1"/>
            <a:r>
              <a:rPr lang="en-US" sz="2400" dirty="0" smtClean="0"/>
              <a:t>Length is average of all alleles </a:t>
            </a:r>
            <a:r>
              <a:rPr lang="en-US" sz="2400" dirty="0" smtClean="0"/>
              <a:t>found</a:t>
            </a:r>
          </a:p>
          <a:p>
            <a:pPr lvl="1"/>
            <a:r>
              <a:rPr lang="en-US" sz="2400" b="1" dirty="0" smtClean="0"/>
              <a:t>Analogous to substitutions per site </a:t>
            </a:r>
          </a:p>
          <a:p>
            <a:pPr lvl="1"/>
            <a:r>
              <a:rPr lang="en-US" sz="2400" dirty="0" smtClean="0"/>
              <a:t>Called “</a:t>
            </a:r>
            <a:r>
              <a:rPr lang="en-US" sz="2400" dirty="0" err="1" smtClean="0"/>
              <a:t>AllelicDiv</a:t>
            </a:r>
            <a:r>
              <a:rPr lang="en-US" sz="2400" dirty="0" smtClean="0"/>
              <a:t>” in </a:t>
            </a:r>
            <a:r>
              <a:rPr lang="en-US" sz="2400" dirty="0" err="1" smtClean="0"/>
              <a:t>GbGDiv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b="1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106935" y="2087057"/>
            <a:ext cx="4804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0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038593"/>
            <a:ext cx="8229601" cy="3472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5ACA2"/>
          </a:solidFill>
        </p:spPr>
        <p:txBody>
          <a:bodyPr/>
          <a:lstStyle/>
          <a:p>
            <a:r>
              <a:rPr lang="en-US" dirty="0" smtClean="0"/>
              <a:t>Measuring </a:t>
            </a:r>
            <a:r>
              <a:rPr lang="en-US" b="1" dirty="0" smtClean="0"/>
              <a:t>selection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81916" y="1600203"/>
            <a:ext cx="5391022" cy="467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1" dirty="0" smtClean="0"/>
              <a:t>count of unique amino acid sequences </a:t>
            </a:r>
            <a:endParaRPr lang="en-US" sz="2400" i="1" dirty="0"/>
          </a:p>
        </p:txBody>
      </p:sp>
      <p:sp>
        <p:nvSpPr>
          <p:cNvPr id="7" name="Rectangle 6"/>
          <p:cNvSpPr/>
          <p:nvPr/>
        </p:nvSpPr>
        <p:spPr>
          <a:xfrm>
            <a:off x="2036360" y="2086007"/>
            <a:ext cx="499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/>
              <a:t>count of unique nucleotide sequences </a:t>
            </a:r>
            <a:endParaRPr lang="en-US" sz="24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106935" y="2087057"/>
            <a:ext cx="4804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57199" y="3220650"/>
            <a:ext cx="8229601" cy="2772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Calculated per locus</a:t>
            </a:r>
          </a:p>
          <a:p>
            <a:pPr lvl="1"/>
            <a:r>
              <a:rPr lang="en-US" sz="2400" dirty="0" smtClean="0"/>
              <a:t>Since have sequences, can translate</a:t>
            </a:r>
            <a:endParaRPr lang="en-US" sz="2400" dirty="0" smtClean="0"/>
          </a:p>
          <a:p>
            <a:pPr lvl="1"/>
            <a:r>
              <a:rPr lang="en-US" sz="2400" dirty="0" smtClean="0"/>
              <a:t>Then just check for duplicate amino acid sequences</a:t>
            </a:r>
          </a:p>
          <a:p>
            <a:pPr lvl="1"/>
            <a:r>
              <a:rPr lang="en-US" sz="2400" b="1" dirty="0" smtClean="0"/>
              <a:t>Analogous to </a:t>
            </a:r>
            <a:r>
              <a:rPr lang="en-US" sz="2400" b="1" dirty="0" err="1" smtClean="0"/>
              <a:t>dN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dS</a:t>
            </a:r>
            <a:r>
              <a:rPr lang="en-US" sz="2400" b="1" dirty="0" smtClean="0"/>
              <a:t> ratio</a:t>
            </a:r>
          </a:p>
          <a:p>
            <a:pPr lvl="1"/>
            <a:r>
              <a:rPr lang="en-US" sz="2400" dirty="0" smtClean="0"/>
              <a:t>Called “</a:t>
            </a:r>
            <a:r>
              <a:rPr lang="en-US" sz="2400" dirty="0" err="1" smtClean="0"/>
              <a:t>RatioCount</a:t>
            </a:r>
            <a:r>
              <a:rPr lang="en-US" sz="2400" dirty="0" smtClean="0"/>
              <a:t>” in </a:t>
            </a:r>
            <a:r>
              <a:rPr lang="en-US" sz="2400" dirty="0" err="1" smtClean="0"/>
              <a:t>GbGDiv</a:t>
            </a:r>
            <a:endParaRPr lang="en-US" sz="2400" dirty="0" smtClean="0"/>
          </a:p>
          <a:p>
            <a:pPr lvl="1"/>
            <a:endParaRPr lang="en-US" sz="2400" b="1" dirty="0" smtClean="0"/>
          </a:p>
        </p:txBody>
      </p:sp>
      <p:sp>
        <p:nvSpPr>
          <p:cNvPr id="10" name="Oval 9"/>
          <p:cNvSpPr/>
          <p:nvPr/>
        </p:nvSpPr>
        <p:spPr>
          <a:xfrm>
            <a:off x="3960518" y="1494497"/>
            <a:ext cx="1702740" cy="117720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9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80217"/>
            <a:ext cx="8229601" cy="5108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assumption </a:t>
            </a:r>
            <a:r>
              <a:rPr lang="en-US" dirty="0" smtClean="0"/>
              <a:t>about recombination</a:t>
            </a:r>
            <a:endParaRPr lang="en-US" dirty="0" smtClean="0"/>
          </a:p>
          <a:p>
            <a:pPr lvl="1"/>
            <a:r>
              <a:rPr lang="en-US" dirty="0" smtClean="0"/>
              <a:t>The unit is the coding </a:t>
            </a:r>
            <a:r>
              <a:rPr lang="en-US" dirty="0" smtClean="0"/>
              <a:t>sequence</a:t>
            </a:r>
            <a:endParaRPr lang="en-US" dirty="0" smtClean="0"/>
          </a:p>
          <a:p>
            <a:pPr lvl="1"/>
            <a:r>
              <a:rPr lang="en-US" dirty="0" smtClean="0"/>
              <a:t>Caveat: be careful with interpreting the results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Missing data doesn’t detract from results</a:t>
            </a:r>
          </a:p>
          <a:p>
            <a:pPr lvl="1"/>
            <a:r>
              <a:rPr lang="en-US" dirty="0" smtClean="0"/>
              <a:t>Can add even pretty poorly assembled genomes</a:t>
            </a:r>
          </a:p>
          <a:p>
            <a:pPr lvl="1"/>
            <a:r>
              <a:rPr lang="en-US" dirty="0" smtClean="0"/>
              <a:t>Caveat: if gaps are not random, might skew results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Have the option to ignore singletons (etc.)</a:t>
            </a:r>
            <a:endParaRPr lang="en-US" dirty="0" smtClean="0"/>
          </a:p>
          <a:p>
            <a:pPr lvl="1"/>
            <a:r>
              <a:rPr lang="en-US" dirty="0" smtClean="0"/>
              <a:t>Removes sequencing errors, </a:t>
            </a:r>
            <a:r>
              <a:rPr lang="en-US" dirty="0" smtClean="0"/>
              <a:t>lab-</a:t>
            </a:r>
            <a:r>
              <a:rPr lang="en-US" dirty="0" smtClean="0"/>
              <a:t>grown </a:t>
            </a:r>
            <a:r>
              <a:rPr lang="en-US" dirty="0" smtClean="0"/>
              <a:t>mutations</a:t>
            </a:r>
          </a:p>
          <a:p>
            <a:pPr lvl="1"/>
            <a:r>
              <a:rPr lang="en-US" dirty="0" smtClean="0"/>
              <a:t>Caveat: removes most of the 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How </a:t>
            </a:r>
            <a:r>
              <a:rPr lang="en-US" b="1" dirty="0" smtClean="0"/>
              <a:t>robust</a:t>
            </a:r>
            <a:r>
              <a:rPr lang="en-US" dirty="0" smtClean="0"/>
              <a:t>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4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615</Words>
  <Application>Microsoft Macintosh PowerPoint</Application>
  <PresentationFormat>On-screen Show (4:3)</PresentationFormat>
  <Paragraphs>134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Gene-by-gene  diversity exploration  in large genome data sets</vt:lpstr>
      <vt:lpstr>NGS: what is it good for?</vt:lpstr>
      <vt:lpstr>Questions and goals</vt:lpstr>
      <vt:lpstr>Starting point</vt:lpstr>
      <vt:lpstr>First phase: processing</vt:lpstr>
      <vt:lpstr>Second phase: visualisation</vt:lpstr>
      <vt:lpstr>Measuring diversity</vt:lpstr>
      <vt:lpstr>Measuring selection</vt:lpstr>
      <vt:lpstr>How robust is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Sofia Hauck</cp:lastModifiedBy>
  <cp:revision>24</cp:revision>
  <dcterms:created xsi:type="dcterms:W3CDTF">2016-06-06T15:39:49Z</dcterms:created>
  <dcterms:modified xsi:type="dcterms:W3CDTF">2016-06-10T06:07:26Z</dcterms:modified>
</cp:coreProperties>
</file>